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002DC-82B9-4250-B268-AA7EE7A32789}" type="datetimeFigureOut">
              <a:rPr lang="ru-RU" smtClean="0"/>
              <a:t>03.07.2017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49242-32A9-43BA-B0CC-93EE22659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408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9A64C-ADD7-4FC7-8356-647D7A09E8E3}" type="datetimeFigureOut">
              <a:rPr lang="ru-RU" smtClean="0"/>
              <a:t>03.07.2017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ED379-2305-46CB-8093-34DB46A9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395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ED379-2305-46CB-8093-34DB46A9EF3A}" type="slidenum">
              <a:rPr lang="ru-RU" smtClean="0"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6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9ED379-2305-46CB-8093-34DB46A9EF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9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CDE275D-F0F1-4D3D-9F6A-D8FDD0964CAD}" type="datetime1">
              <a:rPr lang="en-US" smtClean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1734-D265-4A86-9F82-666ACFB7B020}" type="datetime1">
              <a:rPr lang="en-US" smtClean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E92D-A1D0-4EE5-BDEE-B2B6E5DF26B8}" type="datetime1">
              <a:rPr lang="en-US" smtClean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17B9-F3FB-4F98-9B30-A5503DACC8AE}" type="datetime1">
              <a:rPr lang="en-US" smtClean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64B8-C95E-4440-9C41-6BAC5E90CD5D}" type="datetime1">
              <a:rPr lang="en-US" smtClean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F82EC-A4E6-4566-8B49-6FDFDC532FCA}" type="datetime1">
              <a:rPr lang="en-US" smtClean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96D2-BF80-4CD7-BC37-3D4329DF80DE}" type="datetime1">
              <a:rPr lang="en-US" smtClean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D9BA-4667-4D02-9F27-1270708217D5}" type="datetime1">
              <a:rPr lang="en-US" smtClean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4C21-777D-4D01-98C7-D208725972F7}" type="datetime1">
              <a:rPr lang="en-US" smtClean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A9A1-E7D7-4850-A89C-E78D976EE910}" type="datetime1">
              <a:rPr lang="en-US" smtClean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96D7-6EFA-4D39-BA2C-DA324A85269E}" type="datetime1">
              <a:rPr lang="en-US" smtClean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866-8024-4720-8B5B-66E0F408FA9F}" type="datetime1">
              <a:rPr lang="en-US" smtClean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324-4E05-427B-87D8-5B3FF44AFE0E}" type="datetime1">
              <a:rPr lang="en-US" smtClean="0"/>
              <a:t>7/3/2017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8174-B84F-4A5C-BC89-201806F317CD}" type="datetime1">
              <a:rPr lang="en-US" smtClean="0"/>
              <a:t>7/3/2017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4B63-2C85-4906-983A-5B2C5593C937}" type="datetime1">
              <a:rPr lang="en-US" smtClean="0"/>
              <a:t>7/3/2017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D1DC-AB61-46CF-9F02-1F801447A8D4}" type="datetime1">
              <a:rPr lang="en-US" smtClean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0C5B-F8CC-47F4-8757-1F5EC2069645}" type="datetime1">
              <a:rPr lang="en-US" smtClean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C4D0AA-F332-4443-BB2B-A5EB29325035}" type="datetime1">
              <a:rPr lang="en-US" smtClean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egais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osleshoz.gov.ru/docs/enactions/011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segais.ru/images/egais_documents/Pilomaterialy_01062017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872069"/>
          </a:xfrm>
        </p:spPr>
        <p:txBody>
          <a:bodyPr anchor="ctr"/>
          <a:lstStyle/>
          <a:p>
            <a:r>
              <a:rPr lang="ru-RU" dirty="0" smtClean="0"/>
              <a:t>ЕГАИС - ЛЕС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2783" y="2579295"/>
            <a:ext cx="6815669" cy="698743"/>
          </a:xfrm>
        </p:spPr>
        <p:txBody>
          <a:bodyPr anchor="ctr">
            <a:normAutofit/>
          </a:bodyPr>
          <a:lstStyle/>
          <a:p>
            <a:r>
              <a:rPr lang="en-US" sz="3600" dirty="0" smtClean="0"/>
              <a:t>www.lesegais.ru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642" y="1"/>
            <a:ext cx="2185358" cy="1446946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887930" y="3636830"/>
            <a:ext cx="6815669" cy="698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Изменения с 01 июля 2017г. </a:t>
            </a:r>
          </a:p>
          <a:p>
            <a:r>
              <a:rPr lang="ru-RU" sz="2400" dirty="0" smtClean="0"/>
              <a:t>в части регулирования продажи пиломатериала и маркировки ценных пород при экспорте</a:t>
            </a:r>
            <a:endParaRPr lang="ru-RU" sz="2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066" y="615749"/>
            <a:ext cx="6241816" cy="548817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ln/>
                <a:solidFill>
                  <a:srgbClr val="83992A">
                    <a:lumMod val="50000"/>
                  </a:srgbClr>
                </a:solidFill>
                <a:ea typeface="+mn-ea"/>
                <a:cs typeface="+mn-cs"/>
              </a:rPr>
              <a:t>Штрафные санкции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5066" y="1104181"/>
            <a:ext cx="7184367" cy="4864819"/>
          </a:xfrm>
        </p:spPr>
        <p:txBody>
          <a:bodyPr>
            <a:noAutofit/>
          </a:bodyPr>
          <a:lstStyle/>
          <a:p>
            <a:pPr algn="just"/>
            <a:r>
              <a:rPr lang="ru-RU" sz="1200" dirty="0"/>
              <a:t>Ответственность за н</a:t>
            </a:r>
            <a:r>
              <a:rPr lang="ru-RU" sz="1200" dirty="0" smtClean="0"/>
              <a:t>арушение </a:t>
            </a:r>
            <a:r>
              <a:rPr lang="ru-RU" sz="1200" dirty="0"/>
              <a:t>требований лесного законодательства об </a:t>
            </a:r>
            <a:r>
              <a:rPr lang="ru-RU" sz="1200" dirty="0" smtClean="0"/>
              <a:t>учёте </a:t>
            </a:r>
            <a:r>
              <a:rPr lang="ru-RU" sz="1200" dirty="0"/>
              <a:t>древесины и сделок с </a:t>
            </a:r>
            <a:r>
              <a:rPr lang="ru-RU" sz="1200" dirty="0" smtClean="0"/>
              <a:t>ней закреплена в ст. </a:t>
            </a:r>
            <a:r>
              <a:rPr lang="ru-RU" sz="1200" dirty="0"/>
              <a:t>8.28.1 "Кодекс Российской Федерации об административных </a:t>
            </a:r>
            <a:r>
              <a:rPr lang="ru-RU" sz="1200" dirty="0" smtClean="0"/>
              <a:t>правонарушениях и предусматривает следующие виды санкций:</a:t>
            </a:r>
          </a:p>
          <a:p>
            <a:pPr algn="just"/>
            <a:r>
              <a:rPr lang="ru-RU" sz="1100" dirty="0"/>
              <a:t>1. Непредставление или несвоевременное представление декларации о сделках с древесиной, а также представление заведомо ложной информации в декларации о сделках с древесиной </a:t>
            </a:r>
            <a:r>
              <a:rPr lang="ru-RU" sz="1100" dirty="0" smtClean="0"/>
              <a:t>- </a:t>
            </a:r>
            <a:r>
              <a:rPr lang="ru-RU" sz="1100" b="1" i="1" dirty="0" err="1" smtClean="0"/>
              <a:t>влечет</a:t>
            </a:r>
            <a:r>
              <a:rPr lang="ru-RU" sz="1100" b="1" i="1" dirty="0" smtClean="0"/>
              <a:t> </a:t>
            </a:r>
            <a:r>
              <a:rPr lang="ru-RU" sz="1100" b="1" i="1" dirty="0"/>
              <a:t>наложение административного штрафа на должностных лиц в размере от </a:t>
            </a:r>
            <a:r>
              <a:rPr lang="ru-RU" sz="1100" b="1" i="1" dirty="0" smtClean="0"/>
              <a:t>5000 до 20000 рублей</a:t>
            </a:r>
            <a:r>
              <a:rPr lang="ru-RU" sz="1100" b="1" i="1" dirty="0"/>
              <a:t>; на лиц, осуществляющих предпринимательскую деятельность без образования юридического лица, - от </a:t>
            </a:r>
            <a:r>
              <a:rPr lang="ru-RU" sz="1100" b="1" i="1" dirty="0" smtClean="0"/>
              <a:t>7000 тысяч </a:t>
            </a:r>
            <a:r>
              <a:rPr lang="ru-RU" sz="1100" b="1" i="1" dirty="0"/>
              <a:t>до </a:t>
            </a:r>
            <a:r>
              <a:rPr lang="ru-RU" sz="1100" b="1" i="1" dirty="0" smtClean="0"/>
              <a:t>25000 рублей</a:t>
            </a:r>
            <a:r>
              <a:rPr lang="ru-RU" sz="1100" b="1" i="1" dirty="0"/>
              <a:t>; на юридических лиц - от </a:t>
            </a:r>
            <a:r>
              <a:rPr lang="ru-RU" sz="1100" b="1" i="1" dirty="0" smtClean="0"/>
              <a:t>100 000 до 200 000 рублей</a:t>
            </a:r>
            <a:r>
              <a:rPr lang="ru-RU" sz="1100" b="1" i="1" dirty="0"/>
              <a:t>.</a:t>
            </a:r>
          </a:p>
          <a:p>
            <a:pPr algn="just"/>
            <a:r>
              <a:rPr lang="ru-RU" sz="1100" dirty="0"/>
              <a:t>2. Непредставление или несвоевременное представление должностными лицами уполномоченных органов государственной власти, органов местного самоуправления информации в единую государственную автоматизированную информационную систему </a:t>
            </a:r>
            <a:r>
              <a:rPr lang="ru-RU" sz="1100" dirty="0" smtClean="0"/>
              <a:t>учёта </a:t>
            </a:r>
            <a:r>
              <a:rPr lang="ru-RU" sz="1100" dirty="0"/>
              <a:t>древесины и сделок с ней, а также представление заведомо ложной информации в единую государственную автоматизированную информационную систему </a:t>
            </a:r>
            <a:r>
              <a:rPr lang="ru-RU" sz="1100" dirty="0" smtClean="0"/>
              <a:t>учёта </a:t>
            </a:r>
            <a:r>
              <a:rPr lang="ru-RU" sz="1100" dirty="0"/>
              <a:t>древесины и сделок с ней </a:t>
            </a:r>
            <a:r>
              <a:rPr lang="ru-RU" sz="1100" b="1" i="1" dirty="0" smtClean="0"/>
              <a:t>- влечёт </a:t>
            </a:r>
            <a:r>
              <a:rPr lang="ru-RU" sz="1100" b="1" i="1" dirty="0"/>
              <a:t>наложение административного штрафа в размере от </a:t>
            </a:r>
            <a:r>
              <a:rPr lang="ru-RU" sz="1100" b="1" i="1" dirty="0" smtClean="0"/>
              <a:t>5000 </a:t>
            </a:r>
            <a:r>
              <a:rPr lang="ru-RU" sz="1100" b="1" i="1" dirty="0"/>
              <a:t>до </a:t>
            </a:r>
            <a:r>
              <a:rPr lang="ru-RU" sz="1100" b="1" i="1" dirty="0" smtClean="0"/>
              <a:t>20000 рублей</a:t>
            </a:r>
            <a:r>
              <a:rPr lang="ru-RU" sz="1100" dirty="0"/>
              <a:t>.</a:t>
            </a:r>
          </a:p>
          <a:p>
            <a:pPr algn="just"/>
            <a:r>
              <a:rPr lang="ru-RU" sz="1100" dirty="0"/>
              <a:t>3. Нарушение порядка </a:t>
            </a:r>
            <a:r>
              <a:rPr lang="ru-RU" sz="1100" dirty="0" smtClean="0"/>
              <a:t>учёта </a:t>
            </a:r>
            <a:r>
              <a:rPr lang="ru-RU" sz="1100" dirty="0"/>
              <a:t>древесины </a:t>
            </a:r>
            <a:r>
              <a:rPr lang="ru-RU" sz="1100" dirty="0" smtClean="0"/>
              <a:t>- </a:t>
            </a:r>
            <a:r>
              <a:rPr lang="ru-RU" sz="1100" b="1" i="1" dirty="0" smtClean="0"/>
              <a:t>влечёт </a:t>
            </a:r>
            <a:r>
              <a:rPr lang="ru-RU" sz="1100" b="1" i="1" dirty="0"/>
              <a:t>наложение административного штрафа на должностных лиц в размере от </a:t>
            </a:r>
            <a:r>
              <a:rPr lang="ru-RU" sz="1100" b="1" i="1" dirty="0" smtClean="0"/>
              <a:t>25000 до 35000 рублей</a:t>
            </a:r>
            <a:r>
              <a:rPr lang="ru-RU" sz="1100" b="1" i="1" dirty="0"/>
              <a:t>; на юридических лиц - от </a:t>
            </a:r>
            <a:r>
              <a:rPr lang="ru-RU" sz="1100" b="1" i="1" dirty="0" smtClean="0"/>
              <a:t>200 000 до 400 000 рублей</a:t>
            </a:r>
            <a:r>
              <a:rPr lang="ru-RU" sz="1100" dirty="0"/>
              <a:t>.</a:t>
            </a:r>
          </a:p>
          <a:p>
            <a:pPr algn="just"/>
            <a:r>
              <a:rPr lang="ru-RU" sz="1100" dirty="0"/>
              <a:t>4. Нарушение требований лесного законодательства в части обязательной маркировки древесины </a:t>
            </a:r>
            <a:r>
              <a:rPr lang="ru-RU" sz="1100" dirty="0" smtClean="0"/>
              <a:t>- </a:t>
            </a:r>
            <a:r>
              <a:rPr lang="ru-RU" sz="1100" b="1" i="1" dirty="0" smtClean="0"/>
              <a:t>влечёт </a:t>
            </a:r>
            <a:r>
              <a:rPr lang="ru-RU" sz="1100" b="1" i="1" dirty="0"/>
              <a:t>наложение административного штрафа на должностных лиц в размере от </a:t>
            </a:r>
            <a:r>
              <a:rPr lang="ru-RU" sz="1100" b="1" i="1" dirty="0" smtClean="0"/>
              <a:t>30000 до 40000 рублей </a:t>
            </a:r>
            <a:r>
              <a:rPr lang="ru-RU" sz="1100" b="1" i="1" dirty="0"/>
              <a:t>с конфискацией древесины либо без таковой; на юридических лиц - от </a:t>
            </a:r>
            <a:r>
              <a:rPr lang="ru-RU" sz="1100" b="1" i="1" dirty="0" smtClean="0"/>
              <a:t>300 000 до 500 000 рублей </a:t>
            </a:r>
            <a:r>
              <a:rPr lang="ru-RU" sz="1100" b="1" i="1" dirty="0"/>
              <a:t>с конфискацией древесины либо без таковой</a:t>
            </a:r>
            <a:r>
              <a:rPr lang="ru-RU" sz="1100" dirty="0"/>
              <a:t>.</a:t>
            </a:r>
          </a:p>
          <a:p>
            <a:pPr algn="just"/>
            <a:r>
              <a:rPr lang="ru-RU" sz="1100" dirty="0"/>
              <a:t>5. Транспортировка древесины без оформленного в установленном лесным законодательством порядке сопроводительного документа </a:t>
            </a:r>
            <a:r>
              <a:rPr lang="ru-RU" sz="1100" dirty="0" smtClean="0"/>
              <a:t>- </a:t>
            </a:r>
            <a:r>
              <a:rPr lang="ru-RU" sz="1100" b="1" i="1" dirty="0" smtClean="0"/>
              <a:t>влечёт </a:t>
            </a:r>
            <a:r>
              <a:rPr lang="ru-RU" sz="1100" b="1" i="1" dirty="0"/>
              <a:t>наложение административного штрафа на должностных лиц в размере от </a:t>
            </a:r>
            <a:r>
              <a:rPr lang="ru-RU" sz="1100" b="1" i="1" dirty="0" smtClean="0"/>
              <a:t>30000 до 50000 рублей </a:t>
            </a:r>
            <a:r>
              <a:rPr lang="ru-RU" sz="1100" b="1" i="1" dirty="0"/>
              <a:t>с конфискацией древесины и (или) транспортных средств, являющихся орудием совершения административного правонарушения, либо без таковой; на юридических лиц - от </a:t>
            </a:r>
            <a:r>
              <a:rPr lang="ru-RU" sz="1100" b="1" i="1" dirty="0" smtClean="0"/>
              <a:t>500 000 до 700 000 рублей </a:t>
            </a:r>
            <a:r>
              <a:rPr lang="ru-RU" sz="1100" b="1" i="1" dirty="0"/>
              <a:t>с конфискацией древесины и (или) транспортных средств, являющихся орудием совершения административного правонарушения, либо без таковой.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r="7225"/>
          <a:stretch>
            <a:fillRect/>
          </a:stretch>
        </p:blipFill>
        <p:spPr>
          <a:xfrm>
            <a:off x="8094831" y="796904"/>
            <a:ext cx="3220194" cy="5019696"/>
          </a:xfrm>
        </p:spPr>
      </p:pic>
    </p:spTree>
    <p:extLst>
      <p:ext uri="{BB962C8B-B14F-4D97-AF65-F5344CB8AC3E}">
        <p14:creationId xmlns:p14="http://schemas.microsoft.com/office/powerpoint/2010/main" val="304835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443" y="0"/>
            <a:ext cx="2182557" cy="14448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9253" y="810731"/>
            <a:ext cx="92301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12 мая 2017 года вышло Распоряжение Правительства РФ № 911-р, </a:t>
            </a:r>
            <a:endParaRPr lang="ru-RU" sz="1400" dirty="0" smtClean="0"/>
          </a:p>
          <a:p>
            <a:r>
              <a:rPr lang="ru-RU" sz="1400" dirty="0" smtClean="0"/>
              <a:t>которое </a:t>
            </a:r>
            <a:r>
              <a:rPr lang="ru-RU" sz="1400" dirty="0"/>
              <a:t>вносит изменения в Распоряжение Правительства от 13.06.2014 № </a:t>
            </a:r>
            <a:r>
              <a:rPr lang="ru-RU" sz="1400" dirty="0" smtClean="0"/>
              <a:t>1047-р в </a:t>
            </a:r>
            <a:r>
              <a:rPr lang="ru-RU" sz="1400" dirty="0"/>
              <a:t>части внесения в </a:t>
            </a:r>
            <a:r>
              <a:rPr lang="ru-RU" sz="1400" dirty="0" smtClean="0"/>
              <a:t>Общероссийский классификатор продукции </a:t>
            </a:r>
            <a:r>
              <a:rPr lang="ru-RU" sz="1400" dirty="0"/>
              <a:t>по видам экономической деятельности</a:t>
            </a:r>
            <a:r>
              <a:rPr lang="ru-RU" sz="1400" dirty="0" smtClean="0"/>
              <a:t>, на </a:t>
            </a:r>
            <a:r>
              <a:rPr lang="ru-RU" sz="1400" dirty="0"/>
              <a:t>которые распространяются требования Лесного </a:t>
            </a:r>
            <a:r>
              <a:rPr lang="ru-RU" sz="1400" dirty="0" smtClean="0"/>
              <a:t>кодекса Российской </a:t>
            </a:r>
            <a:r>
              <a:rPr lang="ru-RU" sz="1400" dirty="0"/>
              <a:t>Федерации о транспортировке древесины и об </a:t>
            </a:r>
            <a:r>
              <a:rPr lang="ru-RU" sz="1400" dirty="0" smtClean="0"/>
              <a:t>учёте </a:t>
            </a:r>
            <a:r>
              <a:rPr lang="ru-RU" sz="1400" dirty="0"/>
              <a:t>сделок с </a:t>
            </a:r>
            <a:r>
              <a:rPr lang="ru-RU" sz="1400" dirty="0" smtClean="0"/>
              <a:t>ней следующие виды продукции лесной промышленности: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088213"/>
              </p:ext>
            </p:extLst>
          </p:nvPr>
        </p:nvGraphicFramePr>
        <p:xfrm>
          <a:off x="2861993" y="1708027"/>
          <a:ext cx="6100851" cy="4260978"/>
        </p:xfrm>
        <a:graphic>
          <a:graphicData uri="http://schemas.openxmlformats.org/drawingml/2006/table">
            <a:tbl>
              <a:tblPr/>
              <a:tblGrid>
                <a:gridCol w="2033617"/>
                <a:gridCol w="2033617"/>
                <a:gridCol w="2033617"/>
              </a:tblGrid>
              <a:tr h="239954">
                <a:tc>
                  <a:txBody>
                    <a:bodyPr/>
                    <a:lstStyle/>
                    <a:p>
                      <a:r>
                        <a:rPr lang="ru-RU" sz="1200" b="1" dirty="0"/>
                        <a:t>пиломатериалы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/>
                        <a:t>   хвойных пород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/>
                        <a:t>   (16.10.10.110):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54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из сосны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(16.10.10.111)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54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из ели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/>
                        <a:t>   (16.10.10.112)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54"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из лиственницы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/>
                        <a:t>   (16.10.10.113)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54"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из кедра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/>
                        <a:t>   (16.10.10.114)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54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из пихты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(16.10.10.115)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54"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из прочих хвойных пород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(16.10.10.119);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54">
                <a:tc>
                  <a:txBody>
                    <a:bodyPr/>
                    <a:lstStyle/>
                    <a:p>
                      <a:r>
                        <a:rPr lang="ru-RU" sz="1200" b="1"/>
                        <a:t>пиломатериалы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лиственных пород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(16.10.10.120):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54"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из дуба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(16.10.10.121)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54"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из бука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(16.10.10.122)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54"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из ясеня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(16.10.10.123)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54"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/>
                        <a:t>   из березы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(16.10.10.124)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54"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/>
                        <a:t>   из осины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(16.10.10.125)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54"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/>
                        <a:t>   из тополя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(16.10.10.126)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54"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/>
                        <a:t>   из ольхи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(16.10.10.127)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54"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/>
                        <a:t>   из липы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(16.10.10.128)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14"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/>
                        <a:t>   из прочих лиственных пород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   (16.10.10.129).</a:t>
                      </a:r>
                    </a:p>
                  </a:txBody>
                  <a:tcPr marL="48792" marR="48792" marT="24396" marB="24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443" y="0"/>
            <a:ext cx="2182557" cy="14448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9125" y="636221"/>
            <a:ext cx="954081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 </a:t>
            </a:r>
            <a:r>
              <a:rPr lang="ru-RU" sz="1400" dirty="0" smtClean="0"/>
              <a:t>Согласно разъяснениям Федерального агентства лесного хозяйства (Рослесхоз) к древесине </a:t>
            </a:r>
            <a:r>
              <a:rPr lang="ru-RU" sz="1400" dirty="0"/>
              <a:t>соответствующих пород относится продукция лесопиления, полученная в результате продольного деления </a:t>
            </a:r>
            <a:r>
              <a:rPr lang="ru-RU" sz="1400" dirty="0" smtClean="0"/>
              <a:t>брёвен </a:t>
            </a:r>
            <a:r>
              <a:rPr lang="ru-RU" sz="1400" dirty="0"/>
              <a:t>и продольного и поперечного деления полученных частей, установленных размеров и качества, имеющая как минимум две плоскопараллельные </a:t>
            </a:r>
            <a:r>
              <a:rPr lang="ru-RU" sz="1400" dirty="0" err="1"/>
              <a:t>пласти</a:t>
            </a:r>
            <a:r>
              <a:rPr lang="ru-RU" sz="1400" dirty="0"/>
              <a:t>. </a:t>
            </a:r>
            <a:r>
              <a:rPr lang="ru-RU" sz="1400" dirty="0" smtClean="0"/>
              <a:t>Указанные </a:t>
            </a:r>
            <a:r>
              <a:rPr lang="ru-RU" sz="1400" dirty="0"/>
              <a:t>виды древесины в виде пиломатериалов могут </a:t>
            </a:r>
            <a:r>
              <a:rPr lang="ru-RU" sz="1400" dirty="0" smtClean="0"/>
              <a:t>быть </a:t>
            </a:r>
            <a:r>
              <a:rPr lang="ru-RU" sz="1400" dirty="0"/>
              <a:t>сухими (с влажностью не более 22%) и сырыми (с влажностью более 22%). </a:t>
            </a:r>
          </a:p>
          <a:p>
            <a:r>
              <a:rPr lang="ru-RU" sz="1400" dirty="0"/>
              <a:t>      </a:t>
            </a:r>
            <a:r>
              <a:rPr lang="ru-RU" sz="1400" b="1" dirty="0"/>
              <a:t>К указанным видам древесины относятся такие виды пиломатериалов, как: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      обрезной пиломатериал (пиломатериал с кромками, опиленными перпендикулярно </a:t>
            </a:r>
            <a:r>
              <a:rPr lang="ru-RU" sz="1400" dirty="0" err="1"/>
              <a:t>пластям</a:t>
            </a:r>
            <a:r>
              <a:rPr lang="ru-RU" sz="1400" dirty="0"/>
              <a:t> и обзолом не более допустимого по соответствующей нормативно-технической документации. Обрезной пиломатериал может быть с параллельными и </a:t>
            </a:r>
            <a:r>
              <a:rPr lang="ru-RU" sz="1400" dirty="0" smtClean="0"/>
              <a:t>непараллельными </a:t>
            </a:r>
            <a:r>
              <a:rPr lang="ru-RU" sz="1400" dirty="0"/>
              <a:t>по </a:t>
            </a:r>
            <a:r>
              <a:rPr lang="ru-RU" sz="1400" dirty="0" smtClean="0"/>
              <a:t>сбегу </a:t>
            </a:r>
            <a:r>
              <a:rPr lang="ru-RU" sz="1400" dirty="0"/>
              <a:t>кромками);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      необрезной пиломатериал (пиломатериал с </a:t>
            </a:r>
            <a:r>
              <a:rPr lang="ru-RU" sz="1400" dirty="0" err="1"/>
              <a:t>неопиленными</a:t>
            </a:r>
            <a:r>
              <a:rPr lang="ru-RU" sz="1400" dirty="0"/>
              <a:t> или частично опиленными кромками, обзолом </a:t>
            </a:r>
            <a:r>
              <a:rPr lang="ru-RU" sz="1400" dirty="0" smtClean="0"/>
              <a:t>более </a:t>
            </a:r>
            <a:r>
              <a:rPr lang="ru-RU" sz="1400" dirty="0"/>
              <a:t>допустимого в обрезном пиломатериале);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      строганый пиломатериал (пиломатериал, у которого обработаны строганием хотя бы одна </a:t>
            </a:r>
            <a:r>
              <a:rPr lang="ru-RU" sz="1400" dirty="0" err="1"/>
              <a:t>пласть</a:t>
            </a:r>
            <a:r>
              <a:rPr lang="ru-RU" sz="1400" dirty="0"/>
              <a:t> или обе кромки);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      брус (пиломатериал толщиной и шириной 100 мм и более). Брус может быть </a:t>
            </a:r>
            <a:r>
              <a:rPr lang="ru-RU" sz="1400" dirty="0" err="1"/>
              <a:t>двухкантным</a:t>
            </a:r>
            <a:r>
              <a:rPr lang="ru-RU" sz="1400" dirty="0"/>
              <a:t>, </a:t>
            </a:r>
            <a:r>
              <a:rPr lang="ru-RU" sz="1400" dirty="0" err="1"/>
              <a:t>трехкантным</a:t>
            </a:r>
            <a:r>
              <a:rPr lang="ru-RU" sz="1400" dirty="0"/>
              <a:t>, </a:t>
            </a:r>
            <a:r>
              <a:rPr lang="ru-RU" sz="1400" dirty="0" err="1"/>
              <a:t>четырехкантным</a:t>
            </a:r>
            <a:r>
              <a:rPr lang="ru-RU" sz="14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      брусок (пиломатериал толщиной до 100 мм и шириной не более двойной толщины);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      доска (пиломатериал толщиной до 100 мм и шириной более двойной толщины</a:t>
            </a:r>
            <a:r>
              <a:rPr lang="ru-RU" sz="1400" dirty="0" smtClean="0"/>
              <a:t>).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b="1" dirty="0" smtClean="0"/>
              <a:t>Также к видам пиломатериала на которые распространяется данное нововведение относятся: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 </a:t>
            </a:r>
            <a:r>
              <a:rPr lang="ru-RU" sz="1400" dirty="0" smtClean="0"/>
              <a:t>  шпалы деревянные для </a:t>
            </a:r>
            <a:r>
              <a:rPr lang="ru-RU" sz="1400" dirty="0"/>
              <a:t>железных дорог </a:t>
            </a:r>
            <a:r>
              <a:rPr lang="ru-RU" sz="1400" dirty="0" smtClean="0"/>
              <a:t>непропитанные (</a:t>
            </a:r>
            <a:r>
              <a:rPr lang="ru-RU" sz="1400" dirty="0"/>
              <a:t>16.10.10.130):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   широкой колеи </a:t>
            </a:r>
            <a:r>
              <a:rPr lang="ru-RU" sz="1400" dirty="0" smtClean="0"/>
              <a:t>непропитанные (</a:t>
            </a:r>
            <a:r>
              <a:rPr lang="ru-RU" sz="1400" dirty="0"/>
              <a:t>16.10.10.131)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/>
              <a:t>  узкой колеи </a:t>
            </a:r>
            <a:r>
              <a:rPr lang="ru-RU" sz="1400" dirty="0" smtClean="0"/>
              <a:t>непропитанные (</a:t>
            </a:r>
            <a:r>
              <a:rPr lang="ru-RU" sz="1400" dirty="0"/>
              <a:t>16.10.10.132).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   </a:t>
            </a:r>
            <a:r>
              <a:rPr lang="ru-RU" sz="1400" dirty="0" smtClean="0"/>
              <a:t>брусья деревянные для </a:t>
            </a:r>
            <a:r>
              <a:rPr lang="ru-RU" sz="1400" dirty="0"/>
              <a:t>стрелочных переводов железных дорог </a:t>
            </a:r>
            <a:r>
              <a:rPr lang="ru-RU" sz="1400" dirty="0" smtClean="0"/>
              <a:t>непропитанные (</a:t>
            </a:r>
            <a:r>
              <a:rPr lang="ru-RU" sz="1400" dirty="0"/>
              <a:t>16.10.10.140):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   широкой колеи </a:t>
            </a:r>
            <a:r>
              <a:rPr lang="ru-RU" sz="1400" dirty="0" smtClean="0"/>
              <a:t>непропитанные (</a:t>
            </a:r>
            <a:r>
              <a:rPr lang="ru-RU" sz="1400" dirty="0"/>
              <a:t>16.10.10.141)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   узкой колеи </a:t>
            </a:r>
            <a:r>
              <a:rPr lang="ru-RU" sz="1400" dirty="0" smtClean="0"/>
              <a:t>непропитанные (</a:t>
            </a:r>
            <a:r>
              <a:rPr lang="ru-RU" sz="1400" dirty="0"/>
              <a:t>16.10.10.142</a:t>
            </a:r>
            <a:r>
              <a:rPr lang="ru-RU" sz="1400" dirty="0" smtClean="0"/>
              <a:t>).</a:t>
            </a:r>
            <a:r>
              <a:rPr lang="ru-RU" sz="1400" dirty="0"/>
              <a:t>     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   шпалы деревянные для </a:t>
            </a:r>
            <a:r>
              <a:rPr lang="ru-RU" sz="1400" dirty="0"/>
              <a:t>метрополитена </a:t>
            </a:r>
            <a:r>
              <a:rPr lang="ru-RU" sz="1400" dirty="0" smtClean="0"/>
              <a:t>непропитанные (</a:t>
            </a:r>
            <a:r>
              <a:rPr lang="ru-RU" sz="1400" dirty="0"/>
              <a:t>16.10.10.160)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6994" y="612801"/>
            <a:ext cx="3482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ln/>
                <a:solidFill>
                  <a:srgbClr val="83992A">
                    <a:lumMod val="50000"/>
                  </a:srgbClr>
                </a:solidFill>
              </a:rPr>
              <a:t>Что это значит?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443" y="0"/>
            <a:ext cx="2182557" cy="14448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1394" y="1136629"/>
            <a:ext cx="1024530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С 01 июля 2017г. согласно пункту 1 статьи 50.5 Лесного кодекса РФ юридические лица, индивидуальные предприниматели, совершившие сделки с древесиной (и </a:t>
            </a:r>
            <a:r>
              <a:rPr lang="ru-RU" sz="1400" dirty="0" smtClean="0">
                <a:solidFill>
                  <a:prstClr val="black"/>
                </a:solidFill>
              </a:rPr>
              <a:t>пиломатериалом </a:t>
            </a:r>
            <a:r>
              <a:rPr lang="ru-RU" sz="1400" dirty="0">
                <a:solidFill>
                  <a:prstClr val="black"/>
                </a:solidFill>
              </a:rPr>
              <a:t>см. слайд 2), </a:t>
            </a:r>
            <a:r>
              <a:rPr lang="ru-RU" sz="1400" b="1" i="1" dirty="0">
                <a:solidFill>
                  <a:prstClr val="black"/>
                </a:solidFill>
              </a:rPr>
              <a:t>в том числе в целях ввоза в Российскую Федерацию, вывоза из Российской Федерации</a:t>
            </a:r>
            <a:r>
              <a:rPr lang="ru-RU" sz="1400" dirty="0">
                <a:solidFill>
                  <a:prstClr val="black"/>
                </a:solidFill>
              </a:rPr>
              <a:t>, представляют декларацию о сделках с древесиной в форме электронного документа, подписанного электронной подписью, с использованием информационно-телекоммуникационных сетей общего пользования на портале единой государственной автоматизированной информационной системы учёта древесины и сделок с ней </a:t>
            </a:r>
            <a:r>
              <a:rPr lang="en-US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www.lesegais.ru</a:t>
            </a:r>
            <a:r>
              <a:rPr lang="ru-RU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 (Далее ЕГАИС-Лес</a:t>
            </a:r>
            <a:r>
              <a:rPr lang="ru-RU" sz="1400" dirty="0" smtClean="0">
                <a:solidFill>
                  <a:prstClr val="black"/>
                </a:solidFill>
              </a:rPr>
              <a:t>).</a:t>
            </a:r>
          </a:p>
          <a:p>
            <a:pPr lvl="0"/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</a:rPr>
              <a:t>Внимание: </a:t>
            </a:r>
            <a:r>
              <a:rPr lang="ru-RU" sz="1400" b="1" i="1" dirty="0" smtClean="0">
                <a:solidFill>
                  <a:prstClr val="black"/>
                </a:solidFill>
              </a:rPr>
              <a:t>Если ваша организация выступает продавцом, либо покупателем указанной </a:t>
            </a:r>
            <a:r>
              <a:rPr lang="ru-RU" sz="1400" b="1" i="1" dirty="0">
                <a:solidFill>
                  <a:prstClr val="black"/>
                </a:solidFill>
              </a:rPr>
              <a:t>в </a:t>
            </a:r>
            <a:r>
              <a:rPr lang="ru-RU" sz="1400" b="1" i="1" dirty="0" smtClean="0">
                <a:solidFill>
                  <a:prstClr val="black"/>
                </a:solidFill>
              </a:rPr>
              <a:t>Общероссийском классификаторе продукции </a:t>
            </a:r>
            <a:r>
              <a:rPr lang="ru-RU" sz="1400" b="1" i="1" dirty="0">
                <a:solidFill>
                  <a:prstClr val="black"/>
                </a:solidFill>
              </a:rPr>
              <a:t>по видам экономической деятельности, на которые распространяются требования Лесного кодекса Российской Федерации о транспортировке древесины и об учёте сделок с </a:t>
            </a:r>
            <a:r>
              <a:rPr lang="ru-RU" sz="1400" b="1" i="1" dirty="0" smtClean="0">
                <a:solidFill>
                  <a:prstClr val="black"/>
                </a:solidFill>
              </a:rPr>
              <a:t>ней, </a:t>
            </a:r>
            <a:r>
              <a:rPr lang="ru-RU" sz="1400" b="1" i="1" u="sng" dirty="0" smtClean="0">
                <a:solidFill>
                  <a:prstClr val="black"/>
                </a:solidFill>
              </a:rPr>
              <a:t>вы обязаны подать декларацию о сделках с древесиной. </a:t>
            </a:r>
          </a:p>
          <a:p>
            <a:pPr lvl="0"/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Согласно  </a:t>
            </a:r>
            <a:r>
              <a:rPr lang="ru-RU" sz="1400" dirty="0" smtClean="0">
                <a:solidFill>
                  <a:prstClr val="black"/>
                </a:solidFill>
              </a:rPr>
              <a:t>п. 4 «Правил </a:t>
            </a:r>
            <a:r>
              <a:rPr lang="ru-RU" sz="1400" dirty="0">
                <a:solidFill>
                  <a:prstClr val="black"/>
                </a:solidFill>
              </a:rPr>
              <a:t>представления декларации  о сделках с </a:t>
            </a:r>
            <a:r>
              <a:rPr lang="ru-RU" sz="1400" dirty="0" smtClean="0">
                <a:solidFill>
                  <a:prstClr val="black"/>
                </a:solidFill>
              </a:rPr>
              <a:t>древесиной» </a:t>
            </a:r>
            <a:r>
              <a:rPr lang="ru-RU" sz="1400" dirty="0">
                <a:solidFill>
                  <a:prstClr val="black"/>
                </a:solidFill>
              </a:rPr>
              <a:t>утверждённых </a:t>
            </a:r>
            <a:r>
              <a:rPr lang="ru-RU" sz="1400" dirty="0" smtClean="0">
                <a:solidFill>
                  <a:prstClr val="black"/>
                </a:solidFill>
              </a:rPr>
              <a:t> постановлением Правительства РФ  от </a:t>
            </a:r>
            <a:r>
              <a:rPr lang="ru-RU" sz="1400" dirty="0">
                <a:solidFill>
                  <a:prstClr val="black"/>
                </a:solidFill>
              </a:rPr>
              <a:t>6 января 2015 г.  №  </a:t>
            </a:r>
            <a:r>
              <a:rPr lang="ru-RU" sz="1400" dirty="0" smtClean="0">
                <a:solidFill>
                  <a:prstClr val="black"/>
                </a:solidFill>
              </a:rPr>
              <a:t>11 ( </a:t>
            </a:r>
            <a:r>
              <a:rPr lang="en-US" sz="1400" dirty="0" smtClean="0">
                <a:solidFill>
                  <a:prstClr val="black"/>
                </a:solidFill>
                <a:hlinkClick r:id="rId4"/>
              </a:rPr>
              <a:t>http</a:t>
            </a:r>
            <a:r>
              <a:rPr lang="en-US" sz="1400" dirty="0">
                <a:solidFill>
                  <a:prstClr val="black"/>
                </a:solidFill>
                <a:hlinkClick r:id="rId4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hlinkClick r:id="rId4"/>
              </a:rPr>
              <a:t>www.rosleshoz.gov.ru/docs/enactions/0113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) </a:t>
            </a:r>
            <a:r>
              <a:rPr lang="ru-RU" sz="1400" dirty="0">
                <a:solidFill>
                  <a:prstClr val="black"/>
                </a:solidFill>
              </a:rPr>
              <a:t>Декларация о сделках с древесиной представляется </a:t>
            </a:r>
            <a:r>
              <a:rPr lang="ru-RU" sz="1400" b="1" i="1" u="sng" dirty="0">
                <a:solidFill>
                  <a:prstClr val="black"/>
                </a:solidFill>
              </a:rPr>
              <a:t>в течение 5 рабочих дней</a:t>
            </a:r>
            <a:r>
              <a:rPr lang="ru-RU" sz="1400" b="1" i="1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со дня заключения, изменения или прекращения действия договора на отчуждение древесины, в том числе в целях вывоза из Российской Федерации, </a:t>
            </a:r>
            <a:r>
              <a:rPr lang="ru-RU" sz="1400" b="1" i="1" u="sng" dirty="0">
                <a:solidFill>
                  <a:srgbClr val="FF0000"/>
                </a:solidFill>
              </a:rPr>
              <a:t>но не позднее одного дня до транспортировки древесины</a:t>
            </a:r>
            <a:r>
              <a:rPr lang="ru-RU" sz="1400" dirty="0">
                <a:solidFill>
                  <a:srgbClr val="FF0000"/>
                </a:solidFill>
              </a:rPr>
              <a:t>. </a:t>
            </a:r>
            <a:endParaRPr lang="ru-RU" sz="1400" dirty="0" smtClean="0">
              <a:solidFill>
                <a:srgbClr val="FF0000"/>
              </a:solidFill>
            </a:endParaRPr>
          </a:p>
          <a:p>
            <a:pPr lvl="0"/>
            <a:endParaRPr lang="ru-RU" sz="1400" dirty="0" smtClean="0">
              <a:solidFill>
                <a:srgbClr val="FF0000"/>
              </a:solidFill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</a:rPr>
              <a:t>Согласно п. 5 указанных </a:t>
            </a:r>
            <a:r>
              <a:rPr lang="ru-RU" sz="1400" dirty="0">
                <a:solidFill>
                  <a:prstClr val="black"/>
                </a:solidFill>
              </a:rPr>
              <a:t>выше правил Декларация о сделках с древесиной представляется </a:t>
            </a:r>
            <a:r>
              <a:rPr lang="ru-RU" sz="1400" b="1" i="1" u="sng" dirty="0">
                <a:solidFill>
                  <a:prstClr val="black"/>
                </a:solidFill>
              </a:rPr>
              <a:t>по каждой сделке с древесиной</a:t>
            </a:r>
            <a:r>
              <a:rPr lang="ru-RU" sz="1400" dirty="0">
                <a:solidFill>
                  <a:prstClr val="black"/>
                </a:solidFill>
              </a:rPr>
              <a:t>, в том числе в целях ввоза в Российскую Федерацию, вывоза из Российской </a:t>
            </a:r>
            <a:r>
              <a:rPr lang="ru-RU" sz="1400" dirty="0" smtClean="0">
                <a:solidFill>
                  <a:prstClr val="black"/>
                </a:solidFill>
              </a:rPr>
              <a:t>Федерации. Из этого следует что декларацию о сделке </a:t>
            </a:r>
            <a:r>
              <a:rPr lang="ru-RU" sz="1400" b="1" i="1" u="sng" dirty="0" smtClean="0">
                <a:solidFill>
                  <a:prstClr val="black"/>
                </a:solidFill>
              </a:rPr>
              <a:t>в случае продажи со стороны юридического лица или индивидуального предпринимателя указанных видов древесины физическому лицу, продавцом в одностороннем порядке подаётся декларация о сделках с древесиной. </a:t>
            </a:r>
          </a:p>
          <a:p>
            <a:pPr lvl="0"/>
            <a:endParaRPr lang="ru-RU" sz="1400" dirty="0" smtClean="0">
              <a:solidFill>
                <a:prstClr val="black"/>
              </a:solidFill>
            </a:endParaRPr>
          </a:p>
          <a:p>
            <a:pPr lvl="0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48" y="688834"/>
            <a:ext cx="9601196" cy="1303867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Для декларирования сделок с древесиной </a:t>
            </a:r>
            <a:br>
              <a:rPr lang="ru-RU" sz="2600" dirty="0" smtClean="0"/>
            </a:br>
            <a:r>
              <a:rPr lang="ru-RU" sz="2600" dirty="0" smtClean="0"/>
              <a:t>необходимо пройти регистрацию на сайте </a:t>
            </a:r>
            <a:br>
              <a:rPr lang="ru-RU" sz="2600" dirty="0" smtClean="0"/>
            </a:br>
            <a:r>
              <a:rPr lang="en-US" sz="2600" dirty="0" smtClean="0"/>
              <a:t>www.lesegais.ru</a:t>
            </a:r>
            <a:endParaRPr lang="ru-RU" sz="2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7984" y="2370548"/>
            <a:ext cx="5057344" cy="331012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Регистрация индивидуального предпринимателя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298448" y="2370548"/>
            <a:ext cx="4718304" cy="331012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Регистрация юридического лица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82" y="2838099"/>
            <a:ext cx="4846367" cy="26011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77" y="2838100"/>
            <a:ext cx="4568549" cy="2601133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30130" y="5564038"/>
            <a:ext cx="9601196" cy="584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600" dirty="0" smtClean="0"/>
              <a:t>*Кроме данных об организации, при регистрации указываются данные сотрудника уполномоченного на декларирование сделок с древесиной.</a:t>
            </a:r>
            <a:br>
              <a:rPr lang="ru-RU" sz="2600" dirty="0" smtClean="0"/>
            </a:br>
            <a:endParaRPr lang="ru-RU" sz="2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443" y="0"/>
            <a:ext cx="2182557" cy="1444877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443" y="0"/>
            <a:ext cx="2182557" cy="14448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992" y="621102"/>
            <a:ext cx="1001526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Согласно п. 2 ст. 50.5 Лесного кодекса </a:t>
            </a:r>
            <a:r>
              <a:rPr lang="ru-RU" sz="1400" dirty="0"/>
              <a:t>РФ </a:t>
            </a:r>
            <a:r>
              <a:rPr lang="ru-RU" sz="1400" dirty="0" smtClean="0"/>
              <a:t>в </a:t>
            </a:r>
            <a:r>
              <a:rPr lang="ru-RU" sz="1400" dirty="0"/>
              <a:t>декларации о сделках с древесиной </a:t>
            </a:r>
            <a:r>
              <a:rPr lang="ru-RU" sz="1400" dirty="0" smtClean="0"/>
              <a:t>указываются следующие сведения:</a:t>
            </a:r>
          </a:p>
          <a:p>
            <a:pPr marL="342900" indent="-342900">
              <a:buAutoNum type="arabicParenR"/>
            </a:pPr>
            <a:r>
              <a:rPr lang="ru-RU" sz="1400" dirty="0" smtClean="0"/>
              <a:t>информация </a:t>
            </a:r>
            <a:r>
              <a:rPr lang="ru-RU" sz="1400" dirty="0"/>
              <a:t>о собственниках древесины, сторонах сделок с древесиной (наименование, организационно-правовая форма, </a:t>
            </a:r>
            <a:endParaRPr lang="ru-RU" sz="1400" dirty="0" smtClean="0"/>
          </a:p>
          <a:p>
            <a:r>
              <a:rPr lang="ru-RU" sz="1400" dirty="0" smtClean="0"/>
              <a:t>место </a:t>
            </a:r>
            <a:r>
              <a:rPr lang="ru-RU" sz="1400" dirty="0"/>
              <a:t>нахождения - для юридического лица; фамилия, имя, отчество, данные документа, удостоверяющего личность, - для индивидуального предпринимателя);</a:t>
            </a:r>
          </a:p>
          <a:p>
            <a:r>
              <a:rPr lang="ru-RU" sz="1400" dirty="0"/>
              <a:t>2) сведения об </a:t>
            </a:r>
            <a:r>
              <a:rPr lang="ru-RU" sz="1400" dirty="0" smtClean="0"/>
              <a:t>объёме </a:t>
            </a:r>
            <a:r>
              <a:rPr lang="ru-RU" sz="1400" dirty="0"/>
              <a:t>древесины, о </a:t>
            </a:r>
            <a:r>
              <a:rPr lang="ru-RU" sz="1400" dirty="0" err="1"/>
              <a:t>ее</a:t>
            </a:r>
            <a:r>
              <a:rPr lang="ru-RU" sz="1400" dirty="0"/>
              <a:t> видовом (породном) и сортиментном составе</a:t>
            </a:r>
            <a:r>
              <a:rPr lang="ru-RU" sz="1400" dirty="0" smtClean="0"/>
              <a:t>;……</a:t>
            </a:r>
            <a:endParaRPr lang="ru-RU" sz="1400" dirty="0"/>
          </a:p>
          <a:p>
            <a:r>
              <a:rPr lang="ru-RU" sz="1400" dirty="0" smtClean="0"/>
              <a:t>……4</a:t>
            </a:r>
            <a:r>
              <a:rPr lang="ru-RU" sz="1400" dirty="0"/>
              <a:t>) сведения о договоре, по которому приобретается или отчуждается древесина (наименования сторон этого договора, организационно-правовая форма, место нахождения - для юридического лица; фамилия, имя, отчество, данные документа, удостоверяющего личность, - для индивидуального предпринимателя; дата заключения и номер этого договора, срок его действия, объем, видовой (породный) и сортиментный состав передаваемой по этому договору древесины);</a:t>
            </a:r>
          </a:p>
          <a:p>
            <a:r>
              <a:rPr lang="ru-RU" sz="1400" dirty="0"/>
              <a:t>5) сведения о месте складирования древесины (при наличии</a:t>
            </a:r>
            <a:r>
              <a:rPr lang="ru-RU" sz="1400" dirty="0" smtClean="0"/>
              <a:t>).</a:t>
            </a:r>
          </a:p>
          <a:p>
            <a:endParaRPr lang="ru-RU" sz="1400" dirty="0" smtClean="0"/>
          </a:p>
          <a:p>
            <a:r>
              <a:rPr lang="ru-RU" sz="1400" dirty="0" smtClean="0"/>
              <a:t>Форма Декларации и порядок её предоставления </a:t>
            </a:r>
            <a:r>
              <a:rPr lang="ru-RU" sz="1400" dirty="0"/>
              <a:t>утверждены </a:t>
            </a:r>
            <a:r>
              <a:rPr lang="ru-RU" sz="1400" dirty="0" smtClean="0"/>
              <a:t>Постановлением </a:t>
            </a:r>
            <a:r>
              <a:rPr lang="ru-RU" sz="1400" dirty="0"/>
              <a:t>Правительства РФ  от 6 января 2015 г.  №  </a:t>
            </a:r>
            <a:r>
              <a:rPr lang="ru-RU" sz="1400" dirty="0" smtClean="0"/>
              <a:t>11</a:t>
            </a:r>
          </a:p>
          <a:p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/>
              <a:t>Д</a:t>
            </a:r>
            <a:r>
              <a:rPr lang="ru-RU" sz="1400" dirty="0" smtClean="0"/>
              <a:t>екларацию </a:t>
            </a:r>
            <a:r>
              <a:rPr lang="ru-RU" sz="1400" dirty="0"/>
              <a:t>о сделках с древесиной вносятся изменения о фактическом объёме транспортировки древесины в </a:t>
            </a:r>
            <a:r>
              <a:rPr lang="ru-RU" sz="1400" dirty="0" smtClean="0"/>
              <a:t>течении </a:t>
            </a:r>
            <a:r>
              <a:rPr lang="ru-RU" sz="1400" dirty="0"/>
              <a:t>действия договора, на основании которого указанная декларация была подана, но </a:t>
            </a:r>
            <a:r>
              <a:rPr lang="ru-RU" sz="1400" b="1" i="1" u="sng" dirty="0"/>
              <a:t>не реже одного раза в месяц</a:t>
            </a:r>
            <a:r>
              <a:rPr lang="ru-RU" sz="1400" dirty="0"/>
              <a:t>.</a:t>
            </a:r>
          </a:p>
          <a:p>
            <a:endParaRPr lang="ru-RU" sz="1400" dirty="0" smtClean="0"/>
          </a:p>
          <a:p>
            <a:r>
              <a:rPr lang="ru-RU" sz="1400" b="1" i="1" dirty="0" smtClean="0"/>
              <a:t>Внимание: Наименование вида декларируемой древесины необходимо указывать в строгом </a:t>
            </a:r>
            <a:r>
              <a:rPr lang="ru-RU" sz="1400" b="1" i="1" dirty="0"/>
              <a:t>соответствии с  </a:t>
            </a:r>
            <a:r>
              <a:rPr lang="ru-RU" sz="1400" b="1" i="1" dirty="0" smtClean="0"/>
              <a:t>Общероссийским классификатором </a:t>
            </a:r>
            <a:r>
              <a:rPr lang="ru-RU" sz="1400" b="1" i="1" dirty="0"/>
              <a:t>продукции по видам экономической деятельности, на которые распространяются требования Лесного кодекса Российской Федерации о транспортировке древесины и об учёте сделок с </a:t>
            </a:r>
            <a:r>
              <a:rPr lang="ru-RU" sz="1400" b="1" i="1" dirty="0" smtClean="0"/>
              <a:t>ней.</a:t>
            </a:r>
          </a:p>
          <a:p>
            <a:r>
              <a:rPr lang="ru-RU" sz="1400" b="1" i="1" dirty="0"/>
              <a:t> </a:t>
            </a:r>
            <a:r>
              <a:rPr lang="ru-RU" sz="1400" b="1" i="1" dirty="0" smtClean="0"/>
              <a:t>    </a:t>
            </a:r>
          </a:p>
          <a:p>
            <a:r>
              <a:rPr lang="ru-RU" sz="1400" b="1" i="1" strike="sngStrike" dirty="0" smtClean="0"/>
              <a:t>Доска обрезная (ель)  </a:t>
            </a:r>
            <a:r>
              <a:rPr lang="ru-RU" sz="1400" b="1" i="1" dirty="0" smtClean="0"/>
              <a:t>или</a:t>
            </a:r>
            <a:r>
              <a:rPr lang="ru-RU" sz="1400" b="1" i="1" strike="sngStrike" dirty="0" smtClean="0"/>
              <a:t> доска 50*150*4000мл</a:t>
            </a:r>
            <a:r>
              <a:rPr lang="ru-RU" sz="1400" b="1" i="1" dirty="0" smtClean="0"/>
              <a:t>- НЕ ПРАВИЛЬНО, пиломатериал из ели – ПРАВИЛЬНО</a:t>
            </a:r>
          </a:p>
          <a:p>
            <a:endParaRPr lang="ru-RU" sz="500" b="1" i="1" dirty="0" smtClean="0"/>
          </a:p>
          <a:p>
            <a:r>
              <a:rPr lang="ru-RU" sz="1400" dirty="0" smtClean="0"/>
              <a:t>Это же правило распространяется при заполнение п. 11 столбец «Сортимент» Сопроводительного </a:t>
            </a:r>
            <a:r>
              <a:rPr lang="ru-RU" sz="1400" dirty="0"/>
              <a:t>документа на транспортировку </a:t>
            </a:r>
            <a:r>
              <a:rPr lang="ru-RU" sz="1400" dirty="0" smtClean="0"/>
              <a:t>древесины. В бухгалтерских документах допускается указание принятого в обиходе наименования. </a:t>
            </a:r>
          </a:p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0037" y="5820125"/>
            <a:ext cx="7305900" cy="279400"/>
          </a:xfrm>
        </p:spPr>
        <p:txBody>
          <a:bodyPr/>
          <a:lstStyle/>
          <a:p>
            <a:r>
              <a:rPr lang="ru-RU" dirty="0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22" y="1992702"/>
            <a:ext cx="6381399" cy="40173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631" y="686278"/>
            <a:ext cx="4373590" cy="532377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Согласно п. 1 ст. </a:t>
            </a:r>
            <a:r>
              <a:rPr lang="ru-RU" dirty="0"/>
              <a:t>50.4 Лесного кодекса РФ </a:t>
            </a:r>
            <a:r>
              <a:rPr lang="ru-RU" dirty="0" smtClean="0"/>
              <a:t>транспортировка</a:t>
            </a:r>
            <a:r>
              <a:rPr lang="ru-RU" dirty="0"/>
              <a:t>, в том числе на основании договора перевозки, древесины любым видом транспорта осуществляется при наличии сопроводительного документа, в котором указываются сведения о собственнике, грузоотправителе, грузополучателе, перевозчике древесины, ее </a:t>
            </a:r>
            <a:r>
              <a:rPr lang="ru-RU" dirty="0" smtClean="0"/>
              <a:t>объёме, </a:t>
            </a:r>
            <a:r>
              <a:rPr lang="ru-RU" dirty="0"/>
              <a:t>видовом (породном) и сортиментном составе, пунктах отправления и назначения, номере декларации о сделках с древесиной (в случае, если совершались сделки с указанной древесиной), а также номере государственного регистрационного знака транспортного средства, на котором осуществляется транспортировка древесины (в случае ее транспортировки автомобильным транспортом).</a:t>
            </a:r>
          </a:p>
          <a:p>
            <a:pPr algn="just"/>
            <a:r>
              <a:rPr lang="ru-RU" dirty="0" smtClean="0"/>
              <a:t>2. </a:t>
            </a:r>
            <a:r>
              <a:rPr lang="ru-RU" dirty="0"/>
              <a:t>Сопроводительный документ оформляется юридическими лицами, индивидуальными предпринимателями, являющимися собственниками </a:t>
            </a:r>
            <a:r>
              <a:rPr lang="ru-RU" dirty="0" smtClean="0"/>
              <a:t>древесины.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i="1" dirty="0" smtClean="0"/>
              <a:t>Данная норма НЕ РАСПРОСТРАНЯЕТСЯ на физических лиц являющихся собственником древесины.</a:t>
            </a:r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443" y="0"/>
            <a:ext cx="2182557" cy="14448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9060" y="1251046"/>
            <a:ext cx="5917722" cy="93548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«Сопроводительного </a:t>
            </a:r>
            <a:r>
              <a:rPr lang="ru-RU" sz="1600" b="1" dirty="0"/>
              <a:t>документа на транспортировку </a:t>
            </a:r>
            <a:r>
              <a:rPr lang="ru-RU" sz="1600" b="1" dirty="0" smtClean="0"/>
              <a:t>древесины». </a:t>
            </a:r>
            <a:br>
              <a:rPr lang="ru-RU" sz="1600" b="1" dirty="0" smtClean="0"/>
            </a:br>
            <a:r>
              <a:rPr lang="ru-RU" sz="1600" b="1" dirty="0" smtClean="0"/>
              <a:t>Утверждён постановлением Правительства </a:t>
            </a:r>
            <a:r>
              <a:rPr lang="ru-RU" sz="1600" b="1" dirty="0"/>
              <a:t>РФ от 21 июня 2014 г. N </a:t>
            </a:r>
            <a:r>
              <a:rPr lang="ru-RU" sz="1600" b="1" dirty="0" smtClean="0"/>
              <a:t>571</a:t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r>
              <a:rPr lang="ru-RU" sz="1600" b="1" dirty="0"/>
              <a:t>"О сопроводительном документе на транспортировку древесины"</a:t>
            </a:r>
            <a:br>
              <a:rPr lang="ru-RU" sz="1600" b="1" dirty="0"/>
            </a:br>
            <a:endParaRPr lang="ru-RU" sz="16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443" y="0"/>
            <a:ext cx="2182557" cy="144487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4929" y="722438"/>
            <a:ext cx="95263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соответствии с перечнем видов древесины, определяемых Общероссийским классификатором продукции по видам экономической деятельности, требования Лесного кодекса Российской Федерации о транспортировке древесины и об </a:t>
            </a:r>
            <a:r>
              <a:rPr lang="ru-RU" dirty="0" smtClean="0"/>
              <a:t>учёте </a:t>
            </a:r>
            <a:r>
              <a:rPr lang="ru-RU" dirty="0"/>
              <a:t>сделок с ней </a:t>
            </a:r>
            <a:endParaRPr lang="ru-RU" dirty="0" smtClean="0"/>
          </a:p>
          <a:p>
            <a:r>
              <a:rPr lang="ru-RU" b="1" i="1" dirty="0" smtClean="0"/>
              <a:t>НЕ РАСПРОСТРАНЯЮТСЯ </a:t>
            </a:r>
            <a:r>
              <a:rPr lang="ru-RU" dirty="0" smtClean="0"/>
              <a:t>на </a:t>
            </a:r>
            <a:r>
              <a:rPr lang="ru-RU" dirty="0"/>
              <a:t>виды товарной продукции подгрупп 16.10.2 и 16.10.3: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      пиломатериалы профилированные;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      клеёные изделия из древесины;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      столярные изделия;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      окрашенные, протравленные, обработанные креозотом или другими консервантами </a:t>
            </a:r>
            <a:r>
              <a:rPr lang="ru-RU" dirty="0" smtClean="0"/>
              <a:t>    лесоматериалы</a:t>
            </a:r>
            <a:r>
              <a:rPr lang="ru-RU" dirty="0"/>
              <a:t>, шпалы, брусья;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      сборные деревянные конструкции;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      фанера;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      плиты древесно-волокнистые из древесины;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      плиты древесно-стружечные;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      тара деревянная;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      щепа, стружка, шерсть, мука деревянная. </a:t>
            </a:r>
            <a:endParaRPr lang="ru-RU" dirty="0" smtClean="0"/>
          </a:p>
          <a:p>
            <a:r>
              <a:rPr lang="ru-RU" dirty="0" smtClean="0"/>
              <a:t>Источник: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www.lesegais.ru/images/egais_documents/Pilomaterialy_01062017.pdf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8003" y="562038"/>
            <a:ext cx="81964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ln/>
                <a:solidFill>
                  <a:srgbClr val="83992A">
                    <a:lumMod val="50000"/>
                  </a:srgbClr>
                </a:solidFill>
              </a:rPr>
              <a:t>Маркировка древесины ценных пород</a:t>
            </a:r>
            <a:endParaRPr lang="ru-RU" sz="3600" b="1" dirty="0">
              <a:ln/>
              <a:solidFill>
                <a:srgbClr val="83992A">
                  <a:lumMod val="50000"/>
                </a:srgb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443" y="0"/>
            <a:ext cx="2182557" cy="14448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3564" y="1094069"/>
            <a:ext cx="1037492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п. 1 ст. </a:t>
            </a:r>
            <a:r>
              <a:rPr lang="ru-RU" sz="1600" dirty="0"/>
              <a:t>50.2. </a:t>
            </a:r>
            <a:r>
              <a:rPr lang="ru-RU" sz="1600" dirty="0" smtClean="0"/>
              <a:t>Лесного кодекса РФ </a:t>
            </a:r>
            <a:r>
              <a:rPr lang="ru-RU" sz="1600" dirty="0"/>
              <a:t> </a:t>
            </a:r>
            <a:r>
              <a:rPr lang="ru-RU" sz="1600" dirty="0" smtClean="0"/>
              <a:t>гласит – «Определённая </a:t>
            </a:r>
            <a:r>
              <a:rPr lang="ru-RU" sz="1600" dirty="0"/>
              <a:t>в соответствии с частью 2 статьи 50.3 настоящего Кодекса древесина ценных лесных пород (дуб, бук, ясень), заготовка которых допускается в соответствии с законодательством Российской Федерации, </a:t>
            </a:r>
            <a:r>
              <a:rPr lang="ru-RU" sz="1600" b="1" i="1" dirty="0"/>
              <a:t>подлежит обязательной поштучной маркировке </a:t>
            </a:r>
            <a:r>
              <a:rPr lang="ru-RU" sz="1600" dirty="0"/>
              <a:t>юридическими лицами, индивидуальными предпринимателями, осуществляющими </a:t>
            </a:r>
            <a:r>
              <a:rPr lang="ru-RU" sz="1600" dirty="0" err="1"/>
              <a:t>ее</a:t>
            </a:r>
            <a:r>
              <a:rPr lang="ru-RU" sz="1600" dirty="0"/>
              <a:t> вывоз из Российской Федерации</a:t>
            </a:r>
            <a:r>
              <a:rPr lang="ru-RU" sz="1600" dirty="0" smtClean="0"/>
              <a:t>. В свою очередь п. 2 ст. 50.3. Лесного кодекса говорит о том, что  виды </a:t>
            </a:r>
            <a:r>
              <a:rPr lang="ru-RU" sz="1600" dirty="0"/>
              <a:t>древесины, на которые распространяются требования настоящей главы, определяются Правительством Российской Федерации в соответствии с Общероссийским классификатором продукции, Товарной номенклатурой внешнеэкономической деятельности</a:t>
            </a:r>
            <a:r>
              <a:rPr lang="ru-RU" sz="1600" dirty="0" smtClean="0"/>
              <a:t>. </a:t>
            </a:r>
          </a:p>
          <a:p>
            <a:endParaRPr lang="ru-RU" sz="1600" dirty="0" smtClean="0"/>
          </a:p>
          <a:p>
            <a:r>
              <a:rPr lang="ru-RU" sz="1600" b="1" i="1" u="sng" dirty="0" smtClean="0"/>
              <a:t>Из чего следует, что с 1 июля 2017 года пиломатериал из дуба, ясеня и бука при его экспорте за пределы РФ подлежит поштучной маркировке в соответствии </a:t>
            </a:r>
            <a:r>
              <a:rPr lang="ru-RU" sz="1600" b="1" i="1" u="sng" dirty="0"/>
              <a:t>с </a:t>
            </a:r>
            <a:r>
              <a:rPr lang="ru-RU" sz="1600" b="1" i="1" u="sng" dirty="0" smtClean="0"/>
              <a:t>Постановлением </a:t>
            </a:r>
            <a:r>
              <a:rPr lang="ru-RU" sz="1600" b="1" i="1" u="sng" dirty="0"/>
              <a:t>Правительства РФ от 04.11.2014 N 1161 </a:t>
            </a:r>
            <a:r>
              <a:rPr lang="ru-RU" sz="1600" b="1" i="1" u="sng" dirty="0" smtClean="0"/>
              <a:t>«Об </a:t>
            </a:r>
            <a:r>
              <a:rPr lang="ru-RU" sz="1600" b="1" i="1" u="sng" dirty="0"/>
              <a:t>утверждении Положения о маркировке древесины ценных лесных пород (дуб, бук, ясень</a:t>
            </a:r>
            <a:r>
              <a:rPr lang="ru-RU" sz="1600" b="1" i="1" u="sng" dirty="0" smtClean="0"/>
              <a:t>)»</a:t>
            </a:r>
          </a:p>
          <a:p>
            <a:endParaRPr lang="ru-RU" sz="1600" dirty="0" smtClean="0"/>
          </a:p>
          <a:p>
            <a:r>
              <a:rPr lang="ru-RU" sz="1600" dirty="0" smtClean="0"/>
              <a:t>В п. 3 данного положения так же указанно об </a:t>
            </a:r>
            <a:r>
              <a:rPr lang="ru-RU" sz="1600" dirty="0"/>
              <a:t>обязанности </a:t>
            </a:r>
            <a:r>
              <a:rPr lang="ru-RU" sz="1600" dirty="0" smtClean="0"/>
              <a:t>вносить информацию </a:t>
            </a:r>
            <a:r>
              <a:rPr lang="ru-RU" sz="1600" dirty="0"/>
              <a:t>о маркировке древесины ценных пород </a:t>
            </a:r>
            <a:r>
              <a:rPr lang="ru-RU" sz="1600" dirty="0" smtClean="0"/>
              <a:t>в ЕГАИС-ЛЕС в </a:t>
            </a:r>
            <a:r>
              <a:rPr lang="ru-RU" sz="1600" dirty="0"/>
              <a:t>форме электронного документа, подписанного электронной подписью, с использованием информационно-телекоммуникационных сетей общего пользования, в том числе информационно-телекоммуникационной сети "Интернет", включая единый портал государственных и муниципальных услуг, </a:t>
            </a:r>
            <a:r>
              <a:rPr lang="ru-RU" sz="1600" b="1" i="1" u="sng" dirty="0"/>
              <a:t>не позднее одного дня до вывоза древесины ценных пород из Российской Федерации </a:t>
            </a:r>
            <a:r>
              <a:rPr lang="ru-RU" sz="1600" dirty="0"/>
              <a:t>в установленном порядке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 smtClean="0"/>
              <a:t>Полные перечень сведений указываемых при маркировке так же приведён в указанном Положении.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Информация на данных слайдах составлена на основании действующих нормативно-правовых документов на 27.06.2017г.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528</TotalTime>
  <Words>1338</Words>
  <Application>Microsoft Office PowerPoint</Application>
  <PresentationFormat>Широкоэкранный</PresentationFormat>
  <Paragraphs>144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Wingdings</vt:lpstr>
      <vt:lpstr>Натуральные материалы</vt:lpstr>
      <vt:lpstr>ЕГАИС - ЛЕС</vt:lpstr>
      <vt:lpstr>Презентация PowerPoint</vt:lpstr>
      <vt:lpstr>Презентация PowerPoint</vt:lpstr>
      <vt:lpstr>Презентация PowerPoint</vt:lpstr>
      <vt:lpstr>Для декларирования сделок с древесиной  необходимо пройти регистрацию на сайте  www.lesegais.ru</vt:lpstr>
      <vt:lpstr>Презентация PowerPoint</vt:lpstr>
      <vt:lpstr>«Сопроводительного документа на транспортировку древесины».  Утверждён постановлением Правительства РФ от 21 июня 2014 г. N 571  "О сопроводительном документе на транспортировку древесины" </vt:lpstr>
      <vt:lpstr>Презентация PowerPoint</vt:lpstr>
      <vt:lpstr>Презентация PowerPoint</vt:lpstr>
      <vt:lpstr>Штрафные санкции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ЕГАИС - ЛЕС</dc:title>
  <dc:creator>Лариса Бутенко</dc:creator>
  <cp:lastModifiedBy>Senchilo</cp:lastModifiedBy>
  <cp:revision>36</cp:revision>
  <cp:lastPrinted>2017-06-27T09:19:21Z</cp:lastPrinted>
  <dcterms:created xsi:type="dcterms:W3CDTF">2017-06-26T23:13:36Z</dcterms:created>
  <dcterms:modified xsi:type="dcterms:W3CDTF">2017-07-02T23:02:43Z</dcterms:modified>
</cp:coreProperties>
</file>